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6"/>
  </p:notesMasterIdLst>
  <p:sldIdLst>
    <p:sldId id="257" r:id="rId2"/>
    <p:sldId id="392" r:id="rId3"/>
    <p:sldId id="288" r:id="rId4"/>
    <p:sldId id="391" r:id="rId5"/>
    <p:sldId id="311" r:id="rId6"/>
    <p:sldId id="315" r:id="rId7"/>
    <p:sldId id="319" r:id="rId8"/>
    <p:sldId id="380" r:id="rId9"/>
    <p:sldId id="327" r:id="rId10"/>
    <p:sldId id="330" r:id="rId11"/>
    <p:sldId id="395" r:id="rId12"/>
    <p:sldId id="328" r:id="rId13"/>
    <p:sldId id="344" r:id="rId14"/>
    <p:sldId id="292" r:id="rId15"/>
    <p:sldId id="345" r:id="rId16"/>
    <p:sldId id="396" r:id="rId17"/>
    <p:sldId id="397" r:id="rId18"/>
    <p:sldId id="334" r:id="rId19"/>
    <p:sldId id="332" r:id="rId20"/>
    <p:sldId id="289" r:id="rId21"/>
    <p:sldId id="317" r:id="rId22"/>
    <p:sldId id="331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75" r:id="rId31"/>
    <p:sldId id="376" r:id="rId32"/>
    <p:sldId id="377" r:id="rId33"/>
    <p:sldId id="378" r:id="rId34"/>
    <p:sldId id="379" r:id="rId35"/>
    <p:sldId id="324" r:id="rId36"/>
    <p:sldId id="312" r:id="rId37"/>
    <p:sldId id="322" r:id="rId38"/>
    <p:sldId id="323" r:id="rId39"/>
    <p:sldId id="314" r:id="rId40"/>
    <p:sldId id="354" r:id="rId41"/>
    <p:sldId id="350" r:id="rId42"/>
    <p:sldId id="353" r:id="rId43"/>
    <p:sldId id="356" r:id="rId44"/>
    <p:sldId id="358" r:id="rId45"/>
    <p:sldId id="359" r:id="rId46"/>
    <p:sldId id="360" r:id="rId47"/>
    <p:sldId id="333" r:id="rId48"/>
    <p:sldId id="348" r:id="rId49"/>
    <p:sldId id="352" r:id="rId50"/>
    <p:sldId id="394" r:id="rId51"/>
    <p:sldId id="398" r:id="rId52"/>
    <p:sldId id="351" r:id="rId53"/>
    <p:sldId id="382" r:id="rId54"/>
    <p:sldId id="399" r:id="rId55"/>
    <p:sldId id="384" r:id="rId56"/>
    <p:sldId id="385" r:id="rId57"/>
    <p:sldId id="386" r:id="rId58"/>
    <p:sldId id="387" r:id="rId59"/>
    <p:sldId id="388" r:id="rId60"/>
    <p:sldId id="389" r:id="rId61"/>
    <p:sldId id="393" r:id="rId62"/>
    <p:sldId id="390" r:id="rId63"/>
    <p:sldId id="400" r:id="rId64"/>
    <p:sldId id="401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0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191"/>
    <p:restoredTop sz="66445"/>
  </p:normalViewPr>
  <p:slideViewPr>
    <p:cSldViewPr snapToGrid="0" snapToObjects="1">
      <p:cViewPr varScale="1">
        <p:scale>
          <a:sx n="85" d="100"/>
          <a:sy n="85" d="100"/>
        </p:scale>
        <p:origin x="11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6D3E9-CB9A-F344-AC12-747E77E05BD1}" type="datetimeFigureOut">
              <a:rPr lang="en-US" smtClean="0"/>
              <a:t>2/7/19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A4D18-6766-AF4E-9861-D2D199E0D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306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5851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780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335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57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595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565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1357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725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6512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2746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770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656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1972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5779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5694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9750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3915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8141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901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500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3473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915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7799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3597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2030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9602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3899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5413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8501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4170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349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8671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57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9771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2518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4853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0698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5579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3857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2315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9671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9959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5656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092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9566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6931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9597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6486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2994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8615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3304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1509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74936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98167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0341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1454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65937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17993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56098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05932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062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313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618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740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photos-ppt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505" y="601091"/>
            <a:ext cx="5735025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505" y="3137687"/>
            <a:ext cx="573502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ECE9C6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719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vstc-ppt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80505" y="601091"/>
            <a:ext cx="5735025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80505" y="3137687"/>
            <a:ext cx="573502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ECE9C6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105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photos-ppt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80505" y="601091"/>
            <a:ext cx="5735025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80505" y="3137687"/>
            <a:ext cx="573502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ECE9C6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77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bgbuffonephoto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480504" y="3137687"/>
            <a:ext cx="4878397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480505" y="601091"/>
            <a:ext cx="5974084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2606493" y="0"/>
            <a:ext cx="9602107" cy="6858000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1580" h="6858000">
                <a:moveTo>
                  <a:pt x="5020236" y="14941"/>
                </a:moveTo>
                <a:lnTo>
                  <a:pt x="7201580" y="0"/>
                </a:lnTo>
                <a:lnTo>
                  <a:pt x="7201580" y="6858000"/>
                </a:lnTo>
                <a:lnTo>
                  <a:pt x="0" y="6858000"/>
                </a:lnTo>
                <a:lnTo>
                  <a:pt x="5020236" y="14941"/>
                </a:lnTo>
                <a:close/>
              </a:path>
            </a:pathLst>
          </a:custGeom>
        </p:spPr>
        <p:txBody>
          <a:bodyPr vert="horz" anchor="ctr"/>
          <a:lstStyle>
            <a:lvl1pPr algn="r">
              <a:lnSpc>
                <a:spcPct val="100000"/>
              </a:lnSpc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509256" y="4579023"/>
            <a:ext cx="4625931" cy="1248690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algn="ctr"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180403" y="4579023"/>
            <a:ext cx="4625931" cy="1248690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algn="ctr"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838003" y="4579023"/>
            <a:ext cx="4625931" cy="1248690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algn="ctr"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06449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330" y="1861441"/>
            <a:ext cx="10327340" cy="31702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917987" y="570156"/>
            <a:ext cx="10341684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766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5528734" y="2887664"/>
            <a:ext cx="114511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9pPr>
          </a:lstStyle>
          <a:p>
            <a:endParaRPr lang="en-US" sz="5400" dirty="0">
              <a:solidFill>
                <a:srgbClr val="DBA455"/>
              </a:solidFill>
              <a:latin typeface="Wingding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054" y="1204857"/>
            <a:ext cx="10339617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2331" y="3324432"/>
            <a:ext cx="10312996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4742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917987" y="570156"/>
            <a:ext cx="10341684" cy="1054250"/>
          </a:xfrm>
          <a:prstGeom prst="rect">
            <a:avLst/>
          </a:prstGeom>
        </p:spPr>
        <p:txBody>
          <a:bodyPr/>
          <a:lstStyle>
            <a:lvl1pPr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1845482"/>
            <a:ext cx="5071872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6193535" y="1845482"/>
            <a:ext cx="5071872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8594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987" y="570156"/>
            <a:ext cx="10341684" cy="1054250"/>
          </a:xfrm>
          <a:prstGeom prst="rect">
            <a:avLst/>
          </a:prstGeom>
        </p:spPr>
        <p:txBody>
          <a:bodyPr/>
          <a:lstStyle>
            <a:lvl1pPr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7987" y="1783601"/>
            <a:ext cx="4829239" cy="6583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7985" y="2622290"/>
            <a:ext cx="4829241" cy="25951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1171" y="1783601"/>
            <a:ext cx="4884955" cy="6583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81171" y="2619063"/>
            <a:ext cx="4878500" cy="25951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6966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2670" y="559400"/>
            <a:ext cx="4774509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9750" y="562026"/>
            <a:ext cx="4774509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6543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344365">
            <a:off x="1031301" y="536673"/>
            <a:ext cx="10104435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986" y="4486019"/>
            <a:ext cx="10341685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849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PPT-General9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0" descr="genbuffbacker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0651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MVC-ppt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80505" y="601091"/>
            <a:ext cx="5735025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80505" y="3137687"/>
            <a:ext cx="573502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ECE9C6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85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PPT-General11.jpg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0484" y="616108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00D180B-0554-7143-BE94-51A220C66786}" type="datetime1">
              <a:rPr lang="en-US"/>
              <a:pPr>
                <a:defRPr/>
              </a:pPr>
              <a:t>2/7/19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161089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51900" y="616108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F5384DF-3CC5-CF4E-9FE1-5084770CC2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30" name="Picture 6" descr="PPT-General4.jpg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8" descr="PPT-General4.jpg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9532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400" kern="12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Book Antiqua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Book Antiqua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Book Antiqua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Book Antiqua" charset="0"/>
          <a:ea typeface="ＭＳ Ｐゴシック" charset="0"/>
          <a:cs typeface="ＭＳ Ｐゴシック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defRPr sz="2400" kern="1200">
          <a:solidFill>
            <a:srgbClr val="262626"/>
          </a:solidFill>
          <a:latin typeface="+mn-lt"/>
          <a:ea typeface="ＭＳ Ｐゴシック" charset="0"/>
          <a:cs typeface="ＭＳ Ｐゴシック" charset="0"/>
        </a:defRPr>
      </a:lvl1pPr>
      <a:lvl2pPr marL="4111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defRPr sz="2200" kern="1200">
          <a:solidFill>
            <a:srgbClr val="262626"/>
          </a:solidFill>
          <a:latin typeface="+mn-lt"/>
          <a:ea typeface="ＭＳ Ｐゴシック" charset="0"/>
          <a:cs typeface="+mn-cs"/>
        </a:defRPr>
      </a:lvl2pPr>
      <a:lvl3pPr marL="7762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defRPr sz="2000" kern="1200">
          <a:solidFill>
            <a:srgbClr val="262626"/>
          </a:solidFill>
          <a:latin typeface="+mn-lt"/>
          <a:ea typeface="ＭＳ Ｐゴシック" charset="0"/>
          <a:cs typeface="+mn-cs"/>
        </a:defRPr>
      </a:lvl3pPr>
      <a:lvl4pPr marL="11874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defRPr kern="1200">
          <a:solidFill>
            <a:srgbClr val="262626"/>
          </a:solidFill>
          <a:latin typeface="+mn-lt"/>
          <a:ea typeface="ＭＳ Ｐゴシック" charset="0"/>
          <a:cs typeface="+mn-cs"/>
        </a:defRPr>
      </a:lvl4pPr>
      <a:lvl5pPr marL="15081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defRPr sz="1600" kern="1200">
          <a:solidFill>
            <a:srgbClr val="262626"/>
          </a:solidFill>
          <a:latin typeface="+mn-lt"/>
          <a:ea typeface="ＭＳ Ｐゴシック" charset="0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ynamodbguide.com/the-dynamo-paper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1852307"/>
            <a:ext cx="6767694" cy="1258882"/>
          </a:xfrm>
          <a:prstGeom prst="rect">
            <a:avLst/>
          </a:prstGeo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3 Week 1-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DynamoDB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0156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587500" y="292174"/>
            <a:ext cx="7753505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Consistency of Database Transactions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300" y="1247770"/>
            <a:ext cx="10160000" cy="420053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Database transaction 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</a:rPr>
              <a:t>Operation made of multiple steps 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</a:rPr>
              <a:t>All steps must complete for the transaction to complete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Picture 2" descr="02Fig05">
            <a:extLst>
              <a:ext uri="{FF2B5EF4-FFF2-40B4-BE49-F238E27FC236}">
                <a16:creationId xmlns:a16="http://schemas.microsoft.com/office/drawing/2014/main" id="{3B830EA6-553F-F641-AD33-B2B8C6094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0" y="2645718"/>
            <a:ext cx="7856538" cy="2877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114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MySQL Replication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8FA3C8-72F1-584C-837F-20F910826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808" y="1363161"/>
            <a:ext cx="89027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11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Availability and No Data Loss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pic>
        <p:nvPicPr>
          <p:cNvPr id="6" name="Picture 2" descr="02Fig04">
            <a:extLst>
              <a:ext uri="{FF2B5EF4-FFF2-40B4-BE49-F238E27FC236}">
                <a16:creationId xmlns:a16="http://schemas.microsoft.com/office/drawing/2014/main" id="{793E3A14-35CD-E84C-97A1-072DD8794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962" y="1141413"/>
            <a:ext cx="9367837" cy="431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7789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308100" y="292174"/>
            <a:ext cx="83693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and Consistency in RDBMS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217426"/>
            <a:ext cx="9994900" cy="4297544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tomic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statements execute successfully or are canceled as a unit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onsistent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that is in a consistent state when a transaction beings, is left in a consistent state by a transaction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solated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transaction does not affect another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urable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changes made by transaction that complete successfully are recorded properly in the database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Changes are not lost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endParaRPr lang="en-US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72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308100" y="292174"/>
            <a:ext cx="83693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and Consistency in NoSQL Systems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217426"/>
            <a:ext cx="9994900" cy="429754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/>
              <a:t>Challenges in maintaining a DBMS with multiple servers 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</a:rPr>
              <a:t>Two database servers must keep consistent copies of data = longer times to complete transactions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/>
              <a:t>NoSQL databases often implement eventual consistency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</a:rPr>
              <a:t>Might be a period of time where copies of data have different values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</a:rPr>
              <a:t>Eventually all copies will have the same values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endParaRPr lang="en-US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136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308100" y="292174"/>
            <a:ext cx="83693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and Consistency in NoSQL Systems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217426"/>
            <a:ext cx="9994900" cy="429754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/>
              <a:t>CAP Theorem – distributed databases cannot have consistency, availability and protection all at the same time 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accent5">
                    <a:lumMod val="75000"/>
                  </a:schemeClr>
                </a:solidFill>
              </a:rPr>
              <a:t>(C) - Consistency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accent5">
                    <a:lumMod val="75000"/>
                  </a:schemeClr>
                </a:solidFill>
              </a:rPr>
              <a:t>(A) – Availability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accent5">
                    <a:lumMod val="75000"/>
                  </a:schemeClr>
                </a:solidFill>
              </a:rPr>
              <a:t>(P) Protection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/>
              <a:t>Designer can choose two of three to guarantee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</a:rPr>
              <a:t>Weaker consistency level is often acceptable in NOSQL distributed data store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</a:rPr>
              <a:t>Guaranteeing availability and partition tolerance more important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</a:rPr>
              <a:t>Eventual consistency often adopted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endParaRPr lang="en-US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024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308100" y="292174"/>
            <a:ext cx="83693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and Consistency in NoSQL Systems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217426"/>
            <a:ext cx="9994900" cy="429754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800" dirty="0"/>
              <a:t>To have availability and partition tolerance – give up consistency 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Communication between two nodes breaks, can’t sync updates:</a:t>
            </a:r>
          </a:p>
          <a:p>
            <a:pPr marL="1119188" lvl="2" indent="-3429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70C0"/>
                </a:solidFill>
              </a:rPr>
              <a:t>If you allow the nodes to sync – give up consistency</a:t>
            </a:r>
          </a:p>
          <a:p>
            <a:pPr marL="1119188" lvl="2" indent="-3429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70C0"/>
                </a:solidFill>
              </a:rPr>
              <a:t>Or consider the cluster to be down – give up availability </a:t>
            </a:r>
          </a:p>
        </p:txBody>
      </p:sp>
    </p:spTree>
    <p:extLst>
      <p:ext uri="{BB962C8B-B14F-4D97-AF65-F5344CB8AC3E}">
        <p14:creationId xmlns:p14="http://schemas.microsoft.com/office/powerpoint/2010/main" val="1607110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308100" y="292174"/>
            <a:ext cx="83693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and Consistency in NoSQL Systems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914400"/>
            <a:ext cx="9986572" cy="4600570"/>
          </a:xfrm>
        </p:spPr>
        <p:txBody>
          <a:bodyPr>
            <a:normAutofit/>
          </a:bodyPr>
          <a:lstStyle/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Consistent and Available</a:t>
            </a:r>
          </a:p>
          <a:p>
            <a:pPr marL="1119188" lvl="2" indent="-3429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</a:rPr>
              <a:t>Keep data consistent within all nodes while online</a:t>
            </a:r>
          </a:p>
          <a:p>
            <a:pPr marL="1119188" lvl="2" indent="-3429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  <a:sym typeface="Wingdings" pitchFamily="2" charset="2"/>
              </a:rPr>
              <a:t>With partition data will be out of sync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Available and Partitioned </a:t>
            </a:r>
          </a:p>
          <a:p>
            <a:pPr marL="1119188" lvl="2" indent="-3429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</a:rPr>
              <a:t>Nodes remain online even if they cannot communicate with each other</a:t>
            </a:r>
          </a:p>
          <a:p>
            <a:pPr marL="1119188" lvl="2" indent="-3429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</a:rPr>
              <a:t>Data will be synced once partition is resolved </a:t>
            </a:r>
          </a:p>
          <a:p>
            <a:pPr marL="1119188" lvl="2" indent="-3429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  <a:sym typeface="Wingdings" pitchFamily="2" charset="2"/>
              </a:rPr>
              <a:t>No guarantee that data will be the same on all nodes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Consistent and Partitioned </a:t>
            </a:r>
          </a:p>
          <a:p>
            <a:pPr marL="1119188" lvl="2" indent="-3429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</a:rPr>
              <a:t>Data consistent between all nodes</a:t>
            </a:r>
          </a:p>
          <a:p>
            <a:pPr marL="1119188" lvl="2" indent="-3429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  <a:sym typeface="Wingdings" pitchFamily="2" charset="2"/>
              </a:rPr>
              <a:t>When nodes go down, data not available </a:t>
            </a:r>
          </a:p>
        </p:txBody>
      </p:sp>
    </p:spTree>
    <p:extLst>
      <p:ext uri="{BB962C8B-B14F-4D97-AF65-F5344CB8AC3E}">
        <p14:creationId xmlns:p14="http://schemas.microsoft.com/office/powerpoint/2010/main" val="4178078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308100" y="292174"/>
            <a:ext cx="83693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and Consistency in NoSQL Systems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pic>
        <p:nvPicPr>
          <p:cNvPr id="11" name="Picture 2" descr="02Fig06">
            <a:extLst>
              <a:ext uri="{FF2B5EF4-FFF2-40B4-BE49-F238E27FC236}">
                <a16:creationId xmlns:a16="http://schemas.microsoft.com/office/drawing/2014/main" id="{D32A1005-F848-5141-B750-E946D70AB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763" y="963613"/>
            <a:ext cx="7132637" cy="4460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8936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308100" y="292174"/>
            <a:ext cx="83693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and Consistency in NoSQL Systems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217426"/>
            <a:ext cx="9994900" cy="429754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/>
              <a:t>NoSQL databases support BASE: 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</a:rPr>
              <a:t>(BA) – Basically available </a:t>
            </a:r>
          </a:p>
          <a:p>
            <a:pPr marL="1119188" lvl="2" indent="-3429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70C0"/>
                </a:solidFill>
              </a:rPr>
              <a:t>Can be failure in some parts of distributed system and the rest of the system will continue to function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</a:rPr>
              <a:t>(S) – Soft state</a:t>
            </a:r>
          </a:p>
          <a:p>
            <a:pPr marL="1119188" lvl="2" indent="-3429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70C0"/>
                </a:solidFill>
              </a:rPr>
              <a:t>Data maybe eventually overwritten by more recent data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</a:rPr>
              <a:t>(E) -  Eventually consistent </a:t>
            </a:r>
          </a:p>
          <a:p>
            <a:pPr marL="1119188" lvl="2" indent="-3429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70C0"/>
                </a:solidFill>
              </a:rPr>
              <a:t>Sometimes a database might be in inconsistent state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endParaRPr lang="en-US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08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DynamoDB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Roadmap 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762000" y="866244"/>
            <a:ext cx="9521952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 1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NoSQL Databases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Key-value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Column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Big Storage Systems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Key-value databases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Key-value internals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Pros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Getting Started with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DynamoDB</a:t>
            </a:r>
            <a:endParaRPr lang="en-US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Setting up 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DynamoDB</a:t>
            </a:r>
            <a:r>
              <a:rPr lang="en-US" sz="20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locally</a:t>
            </a: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basics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839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939800" y="292174"/>
            <a:ext cx="99568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Management &amp; Distributed Data Systems (trade-offs)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855" y="1244600"/>
            <a:ext cx="10446327" cy="37846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Each database model (flat files, RDBMS) has limitations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Flat files: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Inefficient to access data in any way other than by the way it is organized in a file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Changes to file structures require changes to programs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Data can be stored in multiple files – difficult to have consistent sets of data</a:t>
            </a:r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RDBMS: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Difficult to scale horizontally 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endParaRPr lang="en-US" altLang="en-US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782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495300" y="292174"/>
            <a:ext cx="99314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Management &amp; Distributed Data Systems (trade-offs)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855" y="1587500"/>
            <a:ext cx="10446327" cy="38989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NoSQL databases </a:t>
            </a:r>
            <a:r>
              <a:rPr lang="en-US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address</a:t>
            </a:r>
            <a:r>
              <a:rPr lang="en-US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four key limitations of relational databases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Scalability 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Cost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Flexibility 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Availability </a:t>
            </a:r>
          </a:p>
        </p:txBody>
      </p:sp>
    </p:spTree>
    <p:extLst>
      <p:ext uri="{BB962C8B-B14F-4D97-AF65-F5344CB8AC3E}">
        <p14:creationId xmlns:p14="http://schemas.microsoft.com/office/powerpoint/2010/main" val="2262551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511300" y="292174"/>
            <a:ext cx="7829705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 Characteristics of NoSQL Systems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714" y="1689100"/>
            <a:ext cx="8294687" cy="382587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/>
              <a:t>NOSQL characteristics related to data models and query languages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</a:rPr>
              <a:t>Schema not required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</a:rPr>
              <a:t>Less powerful query languages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</a:rPr>
              <a:t>Versioning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endParaRPr lang="en-US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289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 Major Types of NoSQL databases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0000" y="1485900"/>
            <a:ext cx="9448800" cy="402907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are four types of NoSQL databases: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 value</a:t>
            </a:r>
          </a:p>
          <a:p>
            <a:pPr marL="1119188" lvl="2" indent="-3429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</a:rPr>
              <a:t>Work with simple model based on keys, which are identifiers for looking up data and values, the data that is associated with keys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</a:t>
            </a:r>
          </a:p>
          <a:p>
            <a:pPr marL="1119188" lvl="2" indent="-3429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</a:rPr>
              <a:t>Also use identifiers to look up values, but the values are more complex. Documents are collections of data items stored together in a flexible structure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93D732-A544-B648-9D37-15CF0A904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3732"/>
            <a:ext cx="11984105" cy="382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81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889000" y="292174"/>
            <a:ext cx="9753599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 Major Types of NoSQL databases (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con’t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714" y="1257300"/>
            <a:ext cx="8294687" cy="3914770"/>
          </a:xfrm>
        </p:spPr>
        <p:txBody>
          <a:bodyPr>
            <a:normAutofit/>
          </a:bodyPr>
          <a:lstStyle/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Column family</a:t>
            </a:r>
          </a:p>
          <a:p>
            <a:pPr marL="1119188" lvl="2" indent="-3429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</a:rPr>
              <a:t>Have some of the characteristics of relational databases (collections of columns)</a:t>
            </a:r>
          </a:p>
          <a:p>
            <a:pPr marL="1119188" lvl="2" indent="-3429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</a:rPr>
              <a:t>Trade some of the functionality of relational databases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Graph</a:t>
            </a:r>
          </a:p>
          <a:p>
            <a:pPr marL="1119188" lvl="2" indent="-3429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</a:rPr>
              <a:t>Suited to model objects and relationships between objects </a:t>
            </a:r>
          </a:p>
        </p:txBody>
      </p:sp>
    </p:spTree>
    <p:extLst>
      <p:ext uri="{BB962C8B-B14F-4D97-AF65-F5344CB8AC3E}">
        <p14:creationId xmlns:p14="http://schemas.microsoft.com/office/powerpoint/2010/main" val="3362163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889000" y="292174"/>
            <a:ext cx="9753599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Key-Value Pair Databases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100" y="914400"/>
            <a:ext cx="10731500" cy="4622800"/>
          </a:xfrm>
        </p:spPr>
        <p:txBody>
          <a:bodyPr>
            <a:normAutofit/>
          </a:bodyPr>
          <a:lstStyle/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Modeled on two components</a:t>
            </a:r>
          </a:p>
          <a:p>
            <a:pPr marL="1119188" lvl="2" indent="-3429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</a:rPr>
              <a:t>Keys</a:t>
            </a:r>
          </a:p>
          <a:p>
            <a:pPr marL="1530350" lvl="3" indent="-3429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70C0"/>
                </a:solidFill>
              </a:rPr>
              <a:t>Identifiers associated with values</a:t>
            </a:r>
          </a:p>
          <a:p>
            <a:pPr marL="1530350" lvl="3" indent="-3429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70C0"/>
                </a:solidFill>
              </a:rPr>
              <a:t>Keys must be unique </a:t>
            </a:r>
          </a:p>
          <a:p>
            <a:pPr marL="1119188" lvl="2" indent="-3429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</a:rPr>
              <a:t>Values </a:t>
            </a:r>
          </a:p>
          <a:p>
            <a:pPr marL="1530350" lvl="3" indent="-3429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70C0"/>
                </a:solidFill>
              </a:rPr>
              <a:t>Data stored along with the keys </a:t>
            </a:r>
          </a:p>
          <a:p>
            <a:pPr marL="1530350" lvl="3" indent="-3429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70C0"/>
                </a:solidFill>
              </a:rPr>
              <a:t>Can store simple and complex values 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only have four basic operations</a:t>
            </a:r>
          </a:p>
          <a:p>
            <a:pPr marL="1119188" lvl="2" indent="-3429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</a:rPr>
              <a:t>Insert key pair (key + value) into collections</a:t>
            </a:r>
          </a:p>
          <a:p>
            <a:pPr marL="1119188" lvl="2" indent="-3429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</a:rPr>
              <a:t>Delete key pair</a:t>
            </a:r>
          </a:p>
          <a:p>
            <a:pPr marL="1119188" lvl="2" indent="-3429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</a:rPr>
              <a:t>Update key pair</a:t>
            </a:r>
          </a:p>
          <a:p>
            <a:pPr marL="1119188" lvl="2" indent="-3429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</a:rPr>
              <a:t>Search for value associated with particular key</a:t>
            </a:r>
          </a:p>
          <a:p>
            <a:pPr marL="1119188" lvl="2" indent="-342900">
              <a:buFont typeface="Arial" panose="020B0604020202020204" pitchFamily="34" charset="0"/>
              <a:buChar char="•"/>
            </a:pPr>
            <a:endParaRPr lang="en-US" alt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1119188" lvl="2" indent="-342900">
              <a:buFont typeface="Arial" panose="020B0604020202020204" pitchFamily="34" charset="0"/>
              <a:buChar char="•"/>
            </a:pPr>
            <a:endParaRPr lang="en-US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517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889000" y="292174"/>
            <a:ext cx="9753599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Differences Between Key-value and Relational Databases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4100" y="1384300"/>
            <a:ext cx="9766300" cy="3914770"/>
          </a:xfrm>
        </p:spPr>
        <p:txBody>
          <a:bodyPr>
            <a:normAutofit/>
          </a:bodyPr>
          <a:lstStyle/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Modeled on minimal principles for storing and </a:t>
            </a:r>
            <a:r>
              <a:rPr lang="en-US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retrieving data</a:t>
            </a:r>
            <a:endParaRPr lang="en-US" alt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1119188" lvl="2" indent="-3429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</a:rPr>
              <a:t>No joins </a:t>
            </a:r>
          </a:p>
          <a:p>
            <a:pPr marL="1119188" lvl="2" indent="-3429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</a:rPr>
              <a:t>No rich query language</a:t>
            </a:r>
          </a:p>
          <a:p>
            <a:pPr marL="1119188" lvl="2" indent="-3429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</a:rPr>
              <a:t>No schema – all data integrity goes into application </a:t>
            </a:r>
          </a:p>
          <a:p>
            <a:pPr marL="1119188" lvl="2" indent="-3429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</a:rPr>
              <a:t>Some key-value databases support collections</a:t>
            </a:r>
          </a:p>
        </p:txBody>
      </p:sp>
    </p:spTree>
    <p:extLst>
      <p:ext uri="{BB962C8B-B14F-4D97-AF65-F5344CB8AC3E}">
        <p14:creationId xmlns:p14="http://schemas.microsoft.com/office/powerpoint/2010/main" val="41633830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889000" y="292174"/>
            <a:ext cx="9753599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 Databases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2200" y="1217426"/>
            <a:ext cx="9550399" cy="3954644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Document stores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</a:rPr>
              <a:t>Collections of similar documents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</a:rPr>
              <a:t>Don’t have to define fixed schema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Individual documents resemble complex objects or XML documents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</a:rPr>
              <a:t>Documents are self-describing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</a:rPr>
              <a:t>Can have different data elements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</a:rPr>
              <a:t>Can create, update, insert, delete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Documents can be specified in various formats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</a:rPr>
              <a:t>XML (Extensible Markup Language)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</a:rPr>
              <a:t>JSON (JavaScript Object Notation)</a:t>
            </a:r>
          </a:p>
        </p:txBody>
      </p:sp>
    </p:spTree>
    <p:extLst>
      <p:ext uri="{BB962C8B-B14F-4D97-AF65-F5344CB8AC3E}">
        <p14:creationId xmlns:p14="http://schemas.microsoft.com/office/powerpoint/2010/main" val="11262529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889000" y="292174"/>
            <a:ext cx="9753599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Differences Between Document and Relational Databases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714" y="1524000"/>
            <a:ext cx="8294687" cy="3648070"/>
          </a:xfrm>
        </p:spPr>
        <p:txBody>
          <a:bodyPr>
            <a:normAutofit/>
          </a:bodyPr>
          <a:lstStyle/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 difference – no predefined schema 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Documents can have embedded documents and lists of multiple values within a database </a:t>
            </a:r>
          </a:p>
          <a:p>
            <a:pPr marL="1119188" lvl="2" indent="-3429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</a:rPr>
              <a:t>No need to join documents </a:t>
            </a:r>
          </a:p>
        </p:txBody>
      </p:sp>
    </p:spTree>
    <p:extLst>
      <p:ext uri="{BB962C8B-B14F-4D97-AF65-F5344CB8AC3E}">
        <p14:creationId xmlns:p14="http://schemas.microsoft.com/office/powerpoint/2010/main" val="4064326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889000" y="292174"/>
            <a:ext cx="9753599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Column family Databases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714" y="1257300"/>
            <a:ext cx="8294687" cy="3914770"/>
          </a:xfrm>
        </p:spPr>
        <p:txBody>
          <a:bodyPr>
            <a:normAutofit/>
          </a:bodyPr>
          <a:lstStyle/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Column family – most complex </a:t>
            </a:r>
            <a:endParaRPr lang="en-US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119188" lvl="2" indent="-3429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</a:rPr>
              <a:t>Column is a basic unit of storage (name + value)</a:t>
            </a:r>
          </a:p>
          <a:p>
            <a:pPr marL="1119188" lvl="2" indent="-3429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</a:rPr>
              <a:t>Row – set of columns </a:t>
            </a:r>
          </a:p>
          <a:p>
            <a:pPr marL="1119188" lvl="2" indent="-3429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</a:rPr>
              <a:t>Columns are grouped into collections </a:t>
            </a:r>
          </a:p>
          <a:p>
            <a:pPr marL="1119188" lvl="2" indent="-3429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</a:rPr>
              <a:t>Column family can support millions of columns </a:t>
            </a:r>
          </a:p>
          <a:p>
            <a:pPr marL="1119188" lvl="2" indent="-3429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</a:rPr>
              <a:t>No requirement for predefined schema </a:t>
            </a:r>
          </a:p>
        </p:txBody>
      </p:sp>
    </p:spTree>
    <p:extLst>
      <p:ext uri="{BB962C8B-B14F-4D97-AF65-F5344CB8AC3E}">
        <p14:creationId xmlns:p14="http://schemas.microsoft.com/office/powerpoint/2010/main" val="1244985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CF0654-7F3A-0A46-9EA9-759F90868A99}"/>
              </a:ext>
            </a:extLst>
          </p:cNvPr>
          <p:cNvSpPr/>
          <p:nvPr/>
        </p:nvSpPr>
        <p:spPr>
          <a:xfrm>
            <a:off x="635000" y="1991404"/>
            <a:ext cx="10541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                   Introduction to NoSQL Databases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                      and Big Data Storage Systems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                 </a:t>
            </a:r>
            <a:endParaRPr lang="en-US" sz="3200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786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17500" y="292174"/>
            <a:ext cx="111506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Differences Between Column family and Relational Databases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714" y="1257300"/>
            <a:ext cx="8294687" cy="3914770"/>
          </a:xfrm>
        </p:spPr>
        <p:txBody>
          <a:bodyPr>
            <a:normAutofit fontScale="92500"/>
          </a:bodyPr>
          <a:lstStyle/>
          <a:p>
            <a:pPr marL="1119188" lvl="2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Have some of the characteristics of relational databases (collections of columns), but you cannot join </a:t>
            </a:r>
          </a:p>
          <a:p>
            <a:pPr marL="1119188" lvl="2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Tables in RDBS = fixed structure</a:t>
            </a:r>
          </a:p>
          <a:p>
            <a:pPr marL="1119188" lvl="2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Column family = set of columns can vary from one row to another </a:t>
            </a:r>
          </a:p>
          <a:p>
            <a:pPr marL="1119188" lvl="2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RDBMS can store data about an object in multiple tables (use join to get all the data)</a:t>
            </a:r>
          </a:p>
          <a:p>
            <a:pPr marL="1119188" lvl="2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Column family databases – all relevant information is in a single row</a:t>
            </a:r>
          </a:p>
          <a:p>
            <a:pPr marL="1119188" lvl="2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Query languages similar to SQL </a:t>
            </a:r>
          </a:p>
          <a:p>
            <a:pPr marL="1119188" lvl="2" indent="-342900">
              <a:buFont typeface="Arial" panose="020B0604020202020204" pitchFamily="34" charset="0"/>
              <a:buChar char="•"/>
            </a:pPr>
            <a:endParaRPr lang="en-US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0297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17500" y="292174"/>
            <a:ext cx="111506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Databases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714" y="1257300"/>
            <a:ext cx="8294687" cy="3914770"/>
          </a:xfrm>
        </p:spPr>
        <p:txBody>
          <a:bodyPr>
            <a:normAutofit/>
          </a:bodyPr>
          <a:lstStyle/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Most specialized </a:t>
            </a:r>
          </a:p>
          <a:p>
            <a:pPr marL="1119188" lvl="2" indent="-3429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</a:rPr>
              <a:t>Suited to model objects and relationships between objects</a:t>
            </a:r>
          </a:p>
          <a:p>
            <a:pPr marL="1119188" lvl="2" indent="-3429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</a:rPr>
              <a:t>Instead of rows and columns, use nodes and relationships</a:t>
            </a:r>
          </a:p>
          <a:p>
            <a:pPr marL="1119188" lvl="2" indent="-3429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</a:rPr>
              <a:t>Node:</a:t>
            </a:r>
          </a:p>
          <a:p>
            <a:pPr marL="1530350" lvl="3" indent="-3429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70C0"/>
                </a:solidFill>
              </a:rPr>
              <a:t>Object that has an identifier and a set of attributes </a:t>
            </a:r>
          </a:p>
          <a:p>
            <a:pPr marL="1119188" lvl="2" indent="-3429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</a:rPr>
              <a:t>Relationship:</a:t>
            </a:r>
          </a:p>
          <a:p>
            <a:pPr marL="1530350" lvl="3" indent="-3429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70C0"/>
                </a:solidFill>
              </a:rPr>
              <a:t>Link between two nodes that contain attributes about that relation. </a:t>
            </a:r>
          </a:p>
          <a:p>
            <a:pPr marL="1119188" lvl="2" indent="-3429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</a:rPr>
              <a:t>Nodes can be very complex</a:t>
            </a:r>
          </a:p>
          <a:p>
            <a:pPr marL="1530350" lvl="3" indent="-342900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0070C0"/>
              </a:solidFill>
            </a:endParaRPr>
          </a:p>
          <a:p>
            <a:pPr marL="1530350" lvl="3" indent="-342900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176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17500" y="292174"/>
            <a:ext cx="111506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Differences Between Graph and Relational Databases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714" y="1257300"/>
            <a:ext cx="8294687" cy="3914770"/>
          </a:xfrm>
        </p:spPr>
        <p:txBody>
          <a:bodyPr>
            <a:normAutofit/>
          </a:bodyPr>
          <a:lstStyle/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Graph databases are designed to model adjacency between objects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RDBMS is about relationships and Graph databases are about data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RDBMS – hard to represent complex analysis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Graph databases – can query more efficiently when paths through graphs are involved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endParaRPr lang="en-US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4062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NoSQL database Examples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714" y="942970"/>
            <a:ext cx="8294687" cy="4572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 err="1"/>
              <a:t>BigTable</a:t>
            </a:r>
            <a:endParaRPr lang="en-US" altLang="en-US" sz="2400" dirty="0"/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</a:rPr>
              <a:t>Google’s proprietary NoSQL system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chemeClr val="accent5">
                    <a:lumMod val="75000"/>
                  </a:schemeClr>
                </a:solidFill>
              </a:rPr>
              <a:t>Column-based</a:t>
            </a: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</a:rPr>
              <a:t> or wide column store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 err="1"/>
              <a:t>DynamoDB</a:t>
            </a:r>
            <a:r>
              <a:rPr lang="en-US" altLang="en-US" sz="2400" dirty="0"/>
              <a:t> (Amazon)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chemeClr val="accent5">
                    <a:lumMod val="75000"/>
                  </a:schemeClr>
                </a:solidFill>
              </a:rPr>
              <a:t>Key-value</a:t>
            </a: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</a:rPr>
              <a:t> data store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/>
              <a:t>Cassandra (Facebook)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</a:rPr>
              <a:t>Uses concepts from both </a:t>
            </a:r>
            <a:r>
              <a:rPr lang="en-US" altLang="en-US" sz="2400" b="1" dirty="0">
                <a:solidFill>
                  <a:schemeClr val="accent5">
                    <a:lumMod val="75000"/>
                  </a:schemeClr>
                </a:solidFill>
              </a:rPr>
              <a:t>key-value</a:t>
            </a: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</a:rPr>
              <a:t> store and </a:t>
            </a:r>
            <a:r>
              <a:rPr lang="en-US" altLang="en-US" sz="2400" b="1" dirty="0">
                <a:solidFill>
                  <a:schemeClr val="accent5">
                    <a:lumMod val="75000"/>
                  </a:schemeClr>
                </a:solidFill>
              </a:rPr>
              <a:t>column-based</a:t>
            </a: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</a:rPr>
              <a:t> systems</a:t>
            </a:r>
          </a:p>
        </p:txBody>
      </p:sp>
    </p:spTree>
    <p:extLst>
      <p:ext uri="{BB962C8B-B14F-4D97-AF65-F5344CB8AC3E}">
        <p14:creationId xmlns:p14="http://schemas.microsoft.com/office/powerpoint/2010/main" val="208474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NoSQL database Examples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714" y="1298570"/>
            <a:ext cx="8294687" cy="327343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MongoDB and </a:t>
            </a:r>
            <a:r>
              <a:rPr lang="en-US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CouchDB</a:t>
            </a:r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Document stores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Neo4J and </a:t>
            </a:r>
            <a:r>
              <a:rPr lang="en-US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GraphBase</a:t>
            </a:r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Graph-based</a:t>
            </a: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NOSQL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OrientDB</a:t>
            </a:r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Combines several concepts</a:t>
            </a:r>
          </a:p>
        </p:txBody>
      </p:sp>
    </p:spTree>
    <p:extLst>
      <p:ext uri="{BB962C8B-B14F-4D97-AF65-F5344CB8AC3E}">
        <p14:creationId xmlns:p14="http://schemas.microsoft.com/office/powerpoint/2010/main" val="2037815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09800" y="1790774"/>
            <a:ext cx="7131205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Key-Value Databases</a:t>
            </a:r>
            <a:b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3463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Key-Value Databases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4514EB-EF74-9B46-A931-C250149D8383}"/>
              </a:ext>
            </a:extLst>
          </p:cNvPr>
          <p:cNvSpPr/>
          <p:nvPr/>
        </p:nvSpPr>
        <p:spPr>
          <a:xfrm>
            <a:off x="1895476" y="1014414"/>
            <a:ext cx="8258175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Data is stored with identifiers known as keys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We only define key, rest of attributes defined at the time of record insertion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Key-value store is a more complex variation of array data structure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Key-value databases are build on the concept of associative array 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Associative array is a data structure like array, but is not restricted to using integers as indexes or limiting values  to the same type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Key-value databases impose minimal set of constraints on how you arrange your data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972109">
                  <a:lumMod val="75000"/>
                </a:srgb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608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Key-Value Databases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pic>
        <p:nvPicPr>
          <p:cNvPr id="5" name="Picture 2" descr="03Fig01">
            <a:extLst>
              <a:ext uri="{FF2B5EF4-FFF2-40B4-BE49-F238E27FC236}">
                <a16:creationId xmlns:a16="http://schemas.microsoft.com/office/drawing/2014/main" id="{AC9F8969-1C98-314D-A522-703895F19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33" y="919738"/>
            <a:ext cx="5313073" cy="4420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687158-E759-FA49-BADD-7B4D8C76637D}"/>
              </a:ext>
            </a:extLst>
          </p:cNvPr>
          <p:cNvSpPr txBox="1"/>
          <p:nvPr/>
        </p:nvSpPr>
        <p:spPr>
          <a:xfrm>
            <a:off x="6802582" y="1039091"/>
            <a:ext cx="52647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exampleArray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[0] = ‘Hello World’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exampleArray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[1] = ‘Goodbye World’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exampleArray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[2] = ‘Hey, World’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6682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Key-Value Databases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pic>
        <p:nvPicPr>
          <p:cNvPr id="6" name="Picture 2" descr="03Fig02">
            <a:extLst>
              <a:ext uri="{FF2B5EF4-FFF2-40B4-BE49-F238E27FC236}">
                <a16:creationId xmlns:a16="http://schemas.microsoft.com/office/drawing/2014/main" id="{4674E1C0-0F7E-3C4D-B5AE-E08FB57B2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74" y="914401"/>
            <a:ext cx="4606522" cy="2382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252B3B-902C-DA44-A888-59EFD63CE161}"/>
              </a:ext>
            </a:extLst>
          </p:cNvPr>
          <p:cNvSpPr txBox="1"/>
          <p:nvPr/>
        </p:nvSpPr>
        <p:spPr>
          <a:xfrm>
            <a:off x="4904509" y="914400"/>
            <a:ext cx="7093526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exampleAssociateArray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[‘Pi’]=3.1415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exampleAssociateArray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[‘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CapitalFrance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’]=‘Paris’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exampleAssociateArray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[‘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ToDoList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’]={‘Alice’ : ‘run reports; meeting with Bob’, ‘Bob’ : ‘order inventory; meeting with Alice’ }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exampleAssociateArray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[‘17234’]=34468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2584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Key-Value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ACF037-6215-0747-8AF9-534FF20B4947}"/>
              </a:ext>
            </a:extLst>
          </p:cNvPr>
          <p:cNvSpPr/>
          <p:nvPr/>
        </p:nvSpPr>
        <p:spPr>
          <a:xfrm>
            <a:off x="1704110" y="1162288"/>
            <a:ext cx="86590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Each value MUST have a unique identifier (key)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Key must be unique within namespace defined by key-value database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972109">
                  <a:lumMod val="75000"/>
                </a:srgb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  <p:pic>
        <p:nvPicPr>
          <p:cNvPr id="5" name="Picture 2" descr="03Fig04">
            <a:extLst>
              <a:ext uri="{FF2B5EF4-FFF2-40B4-BE49-F238E27FC236}">
                <a16:creationId xmlns:a16="http://schemas.microsoft.com/office/drawing/2014/main" id="{C747A3C7-9F7C-3E45-B94E-60B900EB5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641" y="2360613"/>
            <a:ext cx="8064500" cy="271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7202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714" y="942970"/>
            <a:ext cx="8294687" cy="4572000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NoSQL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Not only SQL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Most NoSQL systems are distributed databases or distributed storage systems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Focus on semi-structured data storage, high performance, availability, data replication, and scalability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Typical applications that use NoSQL 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Social media, web links, user profiles, posts and tweets, road maps and email</a:t>
            </a:r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Example: Facebook – 2.23 billion active FB users in 2018, 11% increase over past year. 4.7 billion pieces of content shared daily (</a:t>
            </a:r>
            <a:r>
              <a:rPr lang="en-US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zephoria.com</a:t>
            </a: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253621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Key-Value Terminology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ACF037-6215-0747-8AF9-534FF20B4947}"/>
              </a:ext>
            </a:extLst>
          </p:cNvPr>
          <p:cNvSpPr/>
          <p:nvPr/>
        </p:nvSpPr>
        <p:spPr>
          <a:xfrm>
            <a:off x="1704110" y="1162288"/>
            <a:ext cx="1003069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Key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reference to a value (like address). 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take on different forms depending on the key-value database used.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Value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object (typically a set of bytes), associated with a key. 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integers, floating-point numbers, strings of characters, BLOBs, JSON objects, images, audio.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key-value databases will have a limit on the size of a value.</a:t>
            </a: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Namespace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Collection of key-value pairs 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Duplicates not allowed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972109">
                  <a:lumMod val="75000"/>
                </a:srgb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2109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Keys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ACF037-6215-0747-8AF9-534FF20B4947}"/>
              </a:ext>
            </a:extLst>
          </p:cNvPr>
          <p:cNvSpPr/>
          <p:nvPr/>
        </p:nvSpPr>
        <p:spPr>
          <a:xfrm>
            <a:off x="1066800" y="789709"/>
            <a:ext cx="9296402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All the access to the database is via keys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A client program can either: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Get value for the key (key)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Return value associated with that key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Put value for the key (key, value)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Associating value with key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Multi-get (key1, key2..keyN)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Return list of values associated with the list of keys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Delete a key from data store (key)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Remove entry for the key from the data store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Keys are flexible – numbers, integers, character strings, list of objects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Use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hash function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to map from integers, character strings or list of objects to a unique string or number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972109">
                  <a:lumMod val="75000"/>
                </a:srgb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974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Hash Functions 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ACF037-6215-0747-8AF9-534FF20B4947}"/>
              </a:ext>
            </a:extLst>
          </p:cNvPr>
          <p:cNvSpPr/>
          <p:nvPr/>
        </p:nvSpPr>
        <p:spPr>
          <a:xfrm>
            <a:off x="1704110" y="1162288"/>
            <a:ext cx="8659091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Hash functions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Algorithms that map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an input (e.g. a string of characters to an output string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)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e.g. – ‘Hello world’ maps to </a:t>
            </a: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2aae6c35c94fcb415dbe95f408b9ce91ee846ed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Designed to distribute inputs evenly over the set of all possible outputs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Ranges of output values can be assigned to partitions, where each partition will get the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same amount of data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Partition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Designed to divide large databases into subsets that are easily managed on multiple servers.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5209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Key-value example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Keys can be auto-generated (same as in RDBMS) or synthetic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A960C1-CDB9-0B40-808D-F79BAF76E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250" y="2339688"/>
            <a:ext cx="86995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5632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 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ACF037-6215-0747-8AF9-534FF20B4947}"/>
              </a:ext>
            </a:extLst>
          </p:cNvPr>
          <p:cNvSpPr/>
          <p:nvPr/>
        </p:nvSpPr>
        <p:spPr>
          <a:xfrm>
            <a:off x="1704110" y="1162288"/>
            <a:ext cx="8659091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Data item itself – can have different formats for different key-value storage systems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Both keys and values can be complex compound objects and sometimes lists, maps or other data structures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Every value must be associated with a unique key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Getting value out by supplying key is very fast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3277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Key-Value Database Cons: 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ACF037-6215-0747-8AF9-534FF20B4947}"/>
              </a:ext>
            </a:extLst>
          </p:cNvPr>
          <p:cNvSpPr/>
          <p:nvPr/>
        </p:nvSpPr>
        <p:spPr>
          <a:xfrm>
            <a:off x="1704110" y="1591781"/>
            <a:ext cx="865909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Cannot have complex query filters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No joints – have to be done in code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No group by, order by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No ACID transactions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No triggers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No foreign key constraints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Many data structures (objects) cannot be easily modeled as key value pairs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As volume of data increases, maintaining unique values as keys maybe hard</a:t>
            </a:r>
            <a:endParaRPr lang="en-US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0770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to use key-value (examples): 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ACF037-6215-0747-8AF9-534FF20B4947}"/>
              </a:ext>
            </a:extLst>
          </p:cNvPr>
          <p:cNvSpPr/>
          <p:nvPr/>
        </p:nvSpPr>
        <p:spPr>
          <a:xfrm>
            <a:off x="1704110" y="1591781"/>
            <a:ext cx="86590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Log analysis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Social networking feeds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Time-based data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Large data feeds that need to be analyzed before RDBMS entry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7293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17907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Getting Started with 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DynamoDB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5531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Aspects of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DynamoDB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ACF037-6215-0747-8AF9-534FF20B4947}"/>
              </a:ext>
            </a:extLst>
          </p:cNvPr>
          <p:cNvSpPr/>
          <p:nvPr/>
        </p:nvSpPr>
        <p:spPr>
          <a:xfrm>
            <a:off x="1288472" y="914400"/>
            <a:ext cx="9490365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Was built 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to address scaling needs of Amazon’s e-commerce platform</a:t>
            </a:r>
            <a:endParaRPr 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Non-relational model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Use alternate methods for data management 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Fully managed cloud service 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Offload administrative tasks of operating and scaling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Fine-grained access control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Infinitely Scalable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Automatically scales capacity up or down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Auto scaling is enabled by default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/>
              <a:t>                             “The Dynamo Paper” 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833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DynamoDB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ACF037-6215-0747-8AF9-534FF20B4947}"/>
              </a:ext>
            </a:extLst>
          </p:cNvPr>
          <p:cNvSpPr/>
          <p:nvPr/>
        </p:nvSpPr>
        <p:spPr>
          <a:xfrm>
            <a:off x="1704110" y="1393657"/>
            <a:ext cx="8659091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Managed NoSQL database service provided by Amazon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Have to pay for throughput only – i.e. read write operations per second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All infrastructure (storage, server, etc.) managed by Amazon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By default </a:t>
            </a:r>
            <a:r>
              <a:rPr lang="en-US" sz="2400" b="1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Eventually Consistent 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Can choose </a:t>
            </a:r>
            <a:r>
              <a:rPr lang="en-US" sz="2400" b="1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Strongly Consistent Reads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Read operations (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GetItem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, Query and Scan) provide </a:t>
            </a:r>
            <a:r>
              <a:rPr lang="en-US" sz="2000" b="1" dirty="0" err="1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ConsistentRead</a:t>
            </a: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parameter.</a:t>
            </a: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972109">
                  <a:lumMod val="75000"/>
                </a:srgb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988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714" y="942970"/>
            <a:ext cx="8294687" cy="4572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Distributed computing system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Consists of several processing sites or nodes interconnected by a computer network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Nodes cooperate in performing certain tasks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Partitions large task into smaller tasks for efficient solving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Big data technologies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Combine distributed and database technologies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Deal with mining vast amounts of data</a:t>
            </a:r>
          </a:p>
        </p:txBody>
      </p:sp>
    </p:spTree>
    <p:extLst>
      <p:ext uri="{BB962C8B-B14F-4D97-AF65-F5344CB8AC3E}">
        <p14:creationId xmlns:p14="http://schemas.microsoft.com/office/powerpoint/2010/main" val="2570925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Aspects of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DynamoDB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9DA010-C7AC-884C-956D-AB80C55C6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451" y="854676"/>
            <a:ext cx="9013371" cy="470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1736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Aspects of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DynamoDB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BD8E14-E9A3-8F4C-823E-DC6C4A581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79" y="787079"/>
            <a:ext cx="10478468" cy="474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9869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DynamoDB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ACF037-6215-0747-8AF9-534FF20B4947}"/>
              </a:ext>
            </a:extLst>
          </p:cNvPr>
          <p:cNvSpPr/>
          <p:nvPr/>
        </p:nvSpPr>
        <p:spPr>
          <a:xfrm>
            <a:off x="775856" y="1283731"/>
            <a:ext cx="9587346" cy="3030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Directly interact with AWS </a:t>
            </a:r>
            <a:r>
              <a:rPr lang="en-US" sz="24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DynamoDB</a:t>
            </a:r>
            <a:endParaRPr 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AWS CLI: </a:t>
            </a:r>
            <a:r>
              <a:rPr lang="en-US" sz="24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command line utility 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Need Python 2 or Python 3 (</a:t>
            </a:r>
            <a:r>
              <a:rPr lang="en-US" sz="2400" i="1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pip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)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Pip helps you install other Python tools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AWS API: Eclipse with AWS SDK</a:t>
            </a: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Run </a:t>
            </a:r>
            <a:r>
              <a:rPr lang="en-US" sz="24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DynamoDB</a:t>
            </a:r>
            <a:r>
              <a:rPr 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locally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Download local version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DynamoDB</a:t>
            </a:r>
            <a:r>
              <a:rPr 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Management Console</a:t>
            </a:r>
          </a:p>
        </p:txBody>
      </p:sp>
    </p:spTree>
    <p:extLst>
      <p:ext uri="{BB962C8B-B14F-4D97-AF65-F5344CB8AC3E}">
        <p14:creationId xmlns:p14="http://schemas.microsoft.com/office/powerpoint/2010/main" val="26573442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Features of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DynamoDB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ACF037-6215-0747-8AF9-534FF20B4947}"/>
              </a:ext>
            </a:extLst>
          </p:cNvPr>
          <p:cNvSpPr/>
          <p:nvPr/>
        </p:nvSpPr>
        <p:spPr>
          <a:xfrm>
            <a:off x="1188720" y="1393657"/>
            <a:ext cx="9174481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Spreads data and request traffic to multiple servers to provide better throughput and storage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Data is stored in SSD (</a:t>
            </a:r>
            <a:r>
              <a:rPr 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solid state drive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) and is replicated over multiple availability zones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Provides data backup using S3 storage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S3 – Simple Storage Service 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Can store/retrieve any amount of data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Allows to decide expire time of items (set a time-to live parameter)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Can integrate with IDM (Identity and Access Management)</a:t>
            </a:r>
            <a:endParaRPr lang="en-US" sz="2000" dirty="0">
              <a:solidFill>
                <a:srgbClr val="972109">
                  <a:lumMod val="75000"/>
                </a:srgb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6561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DynamoDB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Model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7F681C-3944-AC4D-BEF3-2A0F97D4C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046" y="823404"/>
            <a:ext cx="8529403" cy="466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5206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Difference between SQL and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DynamoDB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2B25C4-5590-F544-B401-873A68D4F7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768349"/>
              </p:ext>
            </p:extLst>
          </p:nvPr>
        </p:nvGraphicFramePr>
        <p:xfrm>
          <a:off x="1021080" y="1054946"/>
          <a:ext cx="9138920" cy="3879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8996">
                  <a:extLst>
                    <a:ext uri="{9D8B030D-6E8A-4147-A177-3AD203B41FA5}">
                      <a16:colId xmlns:a16="http://schemas.microsoft.com/office/drawing/2014/main" val="1796299095"/>
                    </a:ext>
                  </a:extLst>
                </a:gridCol>
                <a:gridCol w="4589924">
                  <a:extLst>
                    <a:ext uri="{9D8B030D-6E8A-4147-A177-3AD203B41FA5}">
                      <a16:colId xmlns:a16="http://schemas.microsoft.com/office/drawing/2014/main" val="1266379419"/>
                    </a:ext>
                  </a:extLst>
                </a:gridCol>
              </a:tblGrid>
              <a:tr h="557245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DynamoDB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43146"/>
                  </a:ext>
                </a:extLst>
              </a:tr>
              <a:tr h="55724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Fundamental structure is table – schema must be defined in advance before operation on table begins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Uses primary key and a schema is NOT required to be defined in advance. It also uses different data sources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247859"/>
                  </a:ext>
                </a:extLst>
              </a:tr>
              <a:tr h="55724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 table information is accessible and we can query almost all the data. Use 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Only primary key is available to query. To get more flexibility in querying data, one must use secondary indexes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299136"/>
                  </a:ext>
                </a:extLst>
              </a:tr>
              <a:tr h="55724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Information is stored in rows in tables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Information is stored as items in a table and the item structure can vary as it is </a:t>
                      </a:r>
                      <a:r>
                        <a:rPr lang="en-US" sz="20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schemaless</a:t>
                      </a:r>
                      <a:endParaRPr 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872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4149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Difference between SQL and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DynamoDB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2B25C4-5590-F544-B401-873A68D4F7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422233"/>
              </p:ext>
            </p:extLst>
          </p:nvPr>
        </p:nvGraphicFramePr>
        <p:xfrm>
          <a:off x="1021080" y="1054946"/>
          <a:ext cx="9138920" cy="3971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8996">
                  <a:extLst>
                    <a:ext uri="{9D8B030D-6E8A-4147-A177-3AD203B41FA5}">
                      <a16:colId xmlns:a16="http://schemas.microsoft.com/office/drawing/2014/main" val="1796299095"/>
                    </a:ext>
                  </a:extLst>
                </a:gridCol>
                <a:gridCol w="4589924">
                  <a:extLst>
                    <a:ext uri="{9D8B030D-6E8A-4147-A177-3AD203B41FA5}">
                      <a16:colId xmlns:a16="http://schemas.microsoft.com/office/drawing/2014/main" val="1266379419"/>
                    </a:ext>
                  </a:extLst>
                </a:gridCol>
              </a:tblGrid>
              <a:tr h="557245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DynamoDB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43146"/>
                  </a:ext>
                </a:extLst>
              </a:tr>
              <a:tr h="55724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 </a:t>
                      </a:r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SELECT</a:t>
                      </a:r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statement and filtering (WHERE)  statements to load the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 </a:t>
                      </a:r>
                      <a:r>
                        <a:rPr lang="en-US" sz="20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GetItem</a:t>
                      </a:r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Query</a:t>
                      </a:r>
                      <a:r>
                        <a:rPr lang="en-US" sz="20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and </a:t>
                      </a:r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Scan </a:t>
                      </a:r>
                      <a:r>
                        <a:rPr lang="en-US" sz="20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APIs to load the data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247859"/>
                  </a:ext>
                </a:extLst>
              </a:tr>
              <a:tr h="55724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 standard indexes created using SQL (</a:t>
                      </a:r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CREATE INDEX</a:t>
                      </a:r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…) Changes that happen in table are managed by indexes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 </a:t>
                      </a:r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secondary </a:t>
                      </a:r>
                      <a:r>
                        <a:rPr lang="en-US" sz="20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indexes for faster data retrieval. Secondary indexes use partition keys and sort keys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299136"/>
                  </a:ext>
                </a:extLst>
              </a:tr>
              <a:tr h="55724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 modify table use </a:t>
                      </a:r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UPDATE</a:t>
                      </a:r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with </a:t>
                      </a:r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</a:t>
                      </a:r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 </a:t>
                      </a:r>
                      <a:r>
                        <a:rPr lang="en-US" sz="20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UpdateItem</a:t>
                      </a:r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 handle update operation on table data 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872652"/>
                  </a:ext>
                </a:extLst>
              </a:tr>
              <a:tr h="55724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 delete the data from a table – use </a:t>
                      </a:r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 </a:t>
                      </a:r>
                      <a:r>
                        <a:rPr lang="en-US" sz="20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DeleteItem</a:t>
                      </a:r>
                      <a:r>
                        <a:rPr lang="en-US" sz="20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to handle delete operation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34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80085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Difference between SQL and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DynamoDB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2B25C4-5590-F544-B401-873A68D4F7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444900"/>
              </p:ext>
            </p:extLst>
          </p:nvPr>
        </p:nvGraphicFramePr>
        <p:xfrm>
          <a:off x="1021080" y="1054946"/>
          <a:ext cx="9138920" cy="2264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8996">
                  <a:extLst>
                    <a:ext uri="{9D8B030D-6E8A-4147-A177-3AD203B41FA5}">
                      <a16:colId xmlns:a16="http://schemas.microsoft.com/office/drawing/2014/main" val="1796299095"/>
                    </a:ext>
                  </a:extLst>
                </a:gridCol>
                <a:gridCol w="4589924">
                  <a:extLst>
                    <a:ext uri="{9D8B030D-6E8A-4147-A177-3AD203B41FA5}">
                      <a16:colId xmlns:a16="http://schemas.microsoft.com/office/drawing/2014/main" val="1266379419"/>
                    </a:ext>
                  </a:extLst>
                </a:gridCol>
              </a:tblGrid>
              <a:tr h="557245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DynamoDB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43146"/>
                  </a:ext>
                </a:extLst>
              </a:tr>
              <a:tr h="55724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Delete table from the database – </a:t>
                      </a:r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DROP TABLE </a:t>
                      </a:r>
                      <a:r>
                        <a:rPr lang="en-US" sz="20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command 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 </a:t>
                      </a:r>
                      <a:r>
                        <a:rPr lang="en-US" sz="20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DeleteTable</a:t>
                      </a:r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operation to handle the deletion of a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247859"/>
                  </a:ext>
                </a:extLst>
              </a:tr>
              <a:tr h="55724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Foreign key concept is used extensively to query data from multiple tables.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foreign key concept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299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55739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Advantages of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DynamoDB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ACF037-6215-0747-8AF9-534FF20B4947}"/>
              </a:ext>
            </a:extLst>
          </p:cNvPr>
          <p:cNvSpPr/>
          <p:nvPr/>
        </p:nvSpPr>
        <p:spPr>
          <a:xfrm>
            <a:off x="1188720" y="921217"/>
            <a:ext cx="917448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Cost-effective 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Pay for throughput and read/write operations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It is scalable 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Scales up horizontally, can distribute single table among multiple servers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It is flexible 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Supports large range of datatypes, table structure is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schemaless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, new changes easily adapted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Free tier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40 million operations per month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5717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Disadvantages of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DynamoDB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ACF037-6215-0747-8AF9-534FF20B4947}"/>
              </a:ext>
            </a:extLst>
          </p:cNvPr>
          <p:cNvSpPr/>
          <p:nvPr/>
        </p:nvSpPr>
        <p:spPr>
          <a:xfrm>
            <a:off x="1188720" y="921217"/>
            <a:ext cx="917448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ACID properties 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No support, have to manually perform transaction management to achieve consistency and integrity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Query operation – Primary Key only 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To access data more efficiently, need scan and secondary indexes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Single row limit 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Cannot store more than 64 KB of data in single row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No joins and no triggers 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No support for foreign key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Streams instead of triggers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41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714" y="942970"/>
            <a:ext cx="8294687" cy="4572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Distributed system – systems run on multiple servers, instead of one computer:</a:t>
            </a:r>
          </a:p>
        </p:txBody>
      </p:sp>
      <p:pic>
        <p:nvPicPr>
          <p:cNvPr id="6" name="Picture 2" descr="02Fig01">
            <a:extLst>
              <a:ext uri="{FF2B5EF4-FFF2-40B4-BE49-F238E27FC236}">
                <a16:creationId xmlns:a16="http://schemas.microsoft.com/office/drawing/2014/main" id="{3192128F-84FB-8E4F-92CD-8079F2D10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801" y="2360613"/>
            <a:ext cx="85852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93187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Setting up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DynamoDB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locally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ACF037-6215-0747-8AF9-534FF20B4947}"/>
              </a:ext>
            </a:extLst>
          </p:cNvPr>
          <p:cNvSpPr/>
          <p:nvPr/>
        </p:nvSpPr>
        <p:spPr>
          <a:xfrm>
            <a:off x="1188720" y="1026147"/>
            <a:ext cx="9174481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AWS provides </a:t>
            </a:r>
            <a:r>
              <a:rPr lang="en-US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DynamoDB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version for local installation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Fully functional, self-contained version of Amazon’s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DynamoDB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Supports creation of applications without web services or connection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Reduces provisioned throughput, data storage and transfers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Need to have latest version of JDK installed for it to run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Database uses port 8000 by default (can run it on a different port via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–port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option)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DynamoDB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local interface is a JavaScript shell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Can use Java API for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DynanoDB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to write your application to work with it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0136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Setting up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DynamoDB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locally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ACF037-6215-0747-8AF9-534FF20B4947}"/>
              </a:ext>
            </a:extLst>
          </p:cNvPr>
          <p:cNvSpPr/>
          <p:nvPr/>
        </p:nvSpPr>
        <p:spPr>
          <a:xfrm>
            <a:off x="1188720" y="1344804"/>
            <a:ext cx="917448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Regions and distinct AWS accounts are not supported locally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Can’t do parallel scans locally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Both web and local services have a data retrieval limit of 1 MB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5369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188720" y="292174"/>
            <a:ext cx="9844041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Downloadable 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DynamoDB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 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DynamoDB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 Service 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ACF037-6215-0747-8AF9-534FF20B4947}"/>
              </a:ext>
            </a:extLst>
          </p:cNvPr>
          <p:cNvSpPr/>
          <p:nvPr/>
        </p:nvSpPr>
        <p:spPr>
          <a:xfrm>
            <a:off x="1188720" y="1146067"/>
            <a:ext cx="917448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Downloadable version is for testing/development only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DynamoDB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Web Service is managed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Regions/distinct AWS accounts are not supported locally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Provisioned settings ignored locally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Scan operations are done sequentially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Speed of read/write limited by your computer only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Both versions enforce 1 MB limit on data returned per result set. 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1688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1536353"/>
            <a:ext cx="6767694" cy="925252"/>
          </a:xfrm>
          <a:prstGeom prst="rect">
            <a:avLst/>
          </a:prstGeom>
        </p:spPr>
        <p:txBody>
          <a:bodyPr/>
          <a:lstStyle/>
          <a:p>
            <a:b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DynamoDB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LAB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2524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0D355-EB00-A34E-84BA-80661C56F4E7}"/>
              </a:ext>
            </a:extLst>
          </p:cNvPr>
          <p:cNvSpPr txBox="1"/>
          <p:nvPr/>
        </p:nvSpPr>
        <p:spPr>
          <a:xfrm>
            <a:off x="494675" y="1217426"/>
            <a:ext cx="114374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https://www.dynamodbguide.com/the-dynamo-paper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“Seven NoSQL Databases in a Week”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AWS: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reInvent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061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763714" y="292174"/>
            <a:ext cx="8408986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Management &amp; Distributed Databases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714" y="1247770"/>
            <a:ext cx="8294687" cy="420053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following are key features of database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</a:rPr>
              <a:t>Store data persistently 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</a:rPr>
              <a:t>Ensure data in the database is consistent with the latest data users put into the database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</a:rPr>
              <a:t>Ensure data is available when needed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</a:rPr>
              <a:t>Ensure data is durable and not lost due to common hardware failures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These features of databases are more difficult to implement in distributed databases than in non-distributed </a:t>
            </a:r>
            <a:endParaRPr lang="en-US" altLang="en-U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245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763714" y="292174"/>
            <a:ext cx="8408986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Consistency vs Availability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0640" y="883920"/>
            <a:ext cx="9570720" cy="44196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Database consistency </a:t>
            </a: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reliability of its functions’ performance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</a:rPr>
              <a:t>Reads return the value of the last write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</a:rPr>
              <a:t>Reads return the same value regardless of where they are originated</a:t>
            </a:r>
          </a:p>
          <a:p>
            <a:pPr lvl="1"/>
            <a:endParaRPr lang="en-US" alt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Database availability </a:t>
            </a: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system’s ability to complete a certain operation</a:t>
            </a:r>
            <a:endParaRPr lang="en-US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</a:rPr>
              <a:t>System might be unavailable for writes while being available for reads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</a:rPr>
              <a:t>System might be unavailable for admin operations while being available for data operations 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endParaRPr lang="en-US" altLang="en-US" sz="2400" dirty="0">
              <a:solidFill>
                <a:schemeClr val="accent5">
                  <a:lumMod val="75000"/>
                </a:schemeClr>
              </a:solidFill>
            </a:endParaRPr>
          </a:p>
          <a:p>
            <a:pPr lvl="1"/>
            <a:endParaRPr lang="en-US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023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Consistent State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pic>
        <p:nvPicPr>
          <p:cNvPr id="5" name="Picture 2" descr="02Fig03">
            <a:extLst>
              <a:ext uri="{FF2B5EF4-FFF2-40B4-BE49-F238E27FC236}">
                <a16:creationId xmlns:a16="http://schemas.microsoft.com/office/drawing/2014/main" id="{DAFAE740-AEE3-8648-AA52-993F83BE2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962" y="976313"/>
            <a:ext cx="7818437" cy="451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49243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W_Photography_Campus_0">
  <a:themeElements>
    <a:clrScheme name="Hardcover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Hardcover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18798</TotalTime>
  <Words>2902</Words>
  <Application>Microsoft Macintosh PowerPoint</Application>
  <PresentationFormat>Widescreen</PresentationFormat>
  <Paragraphs>490</Paragraphs>
  <Slides>64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ＭＳ Ｐゴシック</vt:lpstr>
      <vt:lpstr>Arial</vt:lpstr>
      <vt:lpstr>Book Antiqua</vt:lpstr>
      <vt:lpstr>Calibri</vt:lpstr>
      <vt:lpstr>Wingdings</vt:lpstr>
      <vt:lpstr>GW_Photography_Campus_0</vt:lpstr>
      <vt:lpstr>Module 3 Week 1- DynamoDB </vt:lpstr>
      <vt:lpstr>DynamoDB Roadmap  </vt:lpstr>
      <vt:lpstr>PowerPoint Presentation</vt:lpstr>
      <vt:lpstr>Introduction </vt:lpstr>
      <vt:lpstr>Introduction </vt:lpstr>
      <vt:lpstr>Introduction </vt:lpstr>
      <vt:lpstr>Data Management &amp; Distributed Databases</vt:lpstr>
      <vt:lpstr>Consistency vs Availability </vt:lpstr>
      <vt:lpstr>Consistent State</vt:lpstr>
      <vt:lpstr>Consistency of Database Transactions</vt:lpstr>
      <vt:lpstr>MySQL Replication </vt:lpstr>
      <vt:lpstr>Data Availability and No Data Loss </vt:lpstr>
      <vt:lpstr>Availability and Consistency in RDBMS</vt:lpstr>
      <vt:lpstr>Availability and Consistency in NoSQL Systems</vt:lpstr>
      <vt:lpstr>Availability and Consistency in NoSQL Systems</vt:lpstr>
      <vt:lpstr>Availability and Consistency in NoSQL Systems</vt:lpstr>
      <vt:lpstr>Availability and Consistency in NoSQL Systems</vt:lpstr>
      <vt:lpstr>Availability and Consistency in NoSQL Systems</vt:lpstr>
      <vt:lpstr>Availability and Consistency in NoSQL Systems</vt:lpstr>
      <vt:lpstr>Data Management &amp; Distributed Data Systems (trade-offs) </vt:lpstr>
      <vt:lpstr>Data Management &amp; Distributed Data Systems (trade-offs) </vt:lpstr>
      <vt:lpstr>Additional Characteristics of NoSQL Systems</vt:lpstr>
      <vt:lpstr>Four Major Types of NoSQL databases</vt:lpstr>
      <vt:lpstr>Four Major Types of NoSQL databases (con’t)</vt:lpstr>
      <vt:lpstr>Key-Value Pair Databases </vt:lpstr>
      <vt:lpstr>Differences Between Key-value and Relational Databases </vt:lpstr>
      <vt:lpstr>Document Databases </vt:lpstr>
      <vt:lpstr>Differences Between Document and Relational Databases </vt:lpstr>
      <vt:lpstr>Column family Databases </vt:lpstr>
      <vt:lpstr>Differences Between Column family and Relational Databases </vt:lpstr>
      <vt:lpstr>Graph Databases </vt:lpstr>
      <vt:lpstr>Differences Between Graph and Relational Databases </vt:lpstr>
      <vt:lpstr>NoSQL database Examples</vt:lpstr>
      <vt:lpstr>NoSQL database Examples</vt:lpstr>
      <vt:lpstr>Introduction to Key-Value Databases </vt:lpstr>
      <vt:lpstr>Key-Value Databases</vt:lpstr>
      <vt:lpstr>Key-Value Databases </vt:lpstr>
      <vt:lpstr>Key-Value Databases</vt:lpstr>
      <vt:lpstr>Key-Value  </vt:lpstr>
      <vt:lpstr>Key-Value Terminology  </vt:lpstr>
      <vt:lpstr>Keys  </vt:lpstr>
      <vt:lpstr>Hash Functions   </vt:lpstr>
      <vt:lpstr>Key-value example  </vt:lpstr>
      <vt:lpstr>Values   </vt:lpstr>
      <vt:lpstr>Key-Value Database Cons:   </vt:lpstr>
      <vt:lpstr>Where to use key-value (examples):   </vt:lpstr>
      <vt:lpstr>Getting Started with DynamoDB</vt:lpstr>
      <vt:lpstr>Key Aspects of DynamoDB  </vt:lpstr>
      <vt:lpstr>DynamoDB  </vt:lpstr>
      <vt:lpstr>Key Aspects of DynamoDB  </vt:lpstr>
      <vt:lpstr>Key Aspects of DynamoDB  </vt:lpstr>
      <vt:lpstr>Access DynamoDB  </vt:lpstr>
      <vt:lpstr>Key Features of DynamoDB  </vt:lpstr>
      <vt:lpstr>DynamoDB Data Model  </vt:lpstr>
      <vt:lpstr>Difference between SQL and DynamoDB  </vt:lpstr>
      <vt:lpstr>Difference between SQL and DynamoDB  </vt:lpstr>
      <vt:lpstr>Difference between SQL and DynamoDB  </vt:lpstr>
      <vt:lpstr>Advantages of DynamoDB  </vt:lpstr>
      <vt:lpstr>Disadvantages of DynamoDB  </vt:lpstr>
      <vt:lpstr>Setting up DynamoDB locally  </vt:lpstr>
      <vt:lpstr>Setting up DynamoDB locally  </vt:lpstr>
      <vt:lpstr>Downloadable DynamoDB vs DynamoDB Web Service   </vt:lpstr>
      <vt:lpstr> DynamoDB LAB  </vt:lpstr>
      <vt:lpstr>Sources 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SQL</dc:title>
  <dc:creator>Microsoft Office User</dc:creator>
  <cp:lastModifiedBy>Microsoft Office User</cp:lastModifiedBy>
  <cp:revision>239</cp:revision>
  <dcterms:created xsi:type="dcterms:W3CDTF">2018-08-27T00:58:12Z</dcterms:created>
  <dcterms:modified xsi:type="dcterms:W3CDTF">2019-02-07T18:40:28Z</dcterms:modified>
</cp:coreProperties>
</file>